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6" r:id="rId6"/>
    <p:sldId id="373" r:id="rId7"/>
    <p:sldId id="375" r:id="rId8"/>
    <p:sldId id="377" r:id="rId9"/>
    <p:sldId id="37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46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Rotterdam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21</a:t>
            </a:r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-24th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93200" y="-16371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6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SP-230333</a:t>
            </a:r>
            <a:r>
              <a:rPr lang="sv-SE" altLang="en-US" sz="24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Rel-19 Timeline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392557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86" y="1810484"/>
            <a:ext cx="11414760" cy="4100790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3GPP SA#98 has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updated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Rel-18 timeline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/>
              <a:t>Stage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/>
              <a:t>1 Release 18 has been frozen in Q4-2021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Stage 2 Release 18 planned to be frozen in Q2-2023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Stage 3 Release 18 planned to be frozen in Q1-2024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ASN.1 Freeze in Q2-2024</a:t>
            </a:r>
            <a:endParaRPr lang="en-US" dirty="0"/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Key Rel-19 planning conclusions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Rel-19 SA/RAN workshop will be hold in June plenary.</a:t>
            </a:r>
          </a:p>
          <a:p>
            <a:pPr lvl="1"/>
            <a:r>
              <a:rPr lang="en-US" altLang="zh-CN" dirty="0"/>
              <a:t>Two step Rel-19 SA Stage2 content approvals</a:t>
            </a:r>
            <a:endParaRPr lang="zh-CN" altLang="zh-CN" dirty="0"/>
          </a:p>
          <a:p>
            <a:pPr lvl="2"/>
            <a:r>
              <a:rPr lang="en-US" altLang="zh-CN" dirty="0"/>
              <a:t>Sep 2023 SA#101(-e): Approve 1st part of package </a:t>
            </a:r>
            <a:endParaRPr lang="zh-CN" altLang="zh-CN" dirty="0"/>
          </a:p>
          <a:p>
            <a:pPr lvl="2"/>
            <a:r>
              <a:rPr lang="en-US" altLang="zh-CN" dirty="0"/>
              <a:t>Dec 2023 SA#102(-e): Approve final package with RAN/CT</a:t>
            </a:r>
          </a:p>
          <a:p>
            <a:pPr lvl="1"/>
            <a:r>
              <a:rPr lang="en-US" altLang="zh-CN" dirty="0"/>
              <a:t>Rel-19 Timeline need to be provided at early stage to allow SA WGs provide WG Capacity (e.g. maximum SI/</a:t>
            </a:r>
            <a:r>
              <a:rPr lang="en-US" altLang="zh-CN" dirty="0" err="1"/>
              <a:t>Wis</a:t>
            </a:r>
            <a:r>
              <a:rPr lang="en-US" altLang="zh-CN" dirty="0"/>
              <a:t> for Rel-19)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489817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2A53D8-70FE-405E-B902-102FABE4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60" y="420266"/>
            <a:ext cx="10515600" cy="1325563"/>
          </a:xfrm>
        </p:spPr>
        <p:txBody>
          <a:bodyPr/>
          <a:lstStyle/>
          <a:p>
            <a:r>
              <a:rPr lang="en-US" altLang="zh-CN" dirty="0"/>
              <a:t>Consideration for Rel-19 Timeline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BC26F46-AAE3-42CB-A0E4-D8E3886E0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461" y="1837269"/>
            <a:ext cx="11344103" cy="4351338"/>
          </a:xfrm>
        </p:spPr>
        <p:txBody>
          <a:bodyPr/>
          <a:lstStyle/>
          <a:p>
            <a:r>
              <a:rPr lang="en-US" altLang="zh-CN" sz="1800" dirty="0"/>
              <a:t>Rel-19 timeline is 3GPP wide term, the length of release should refer to ASN.1 freeze time from end of release N to end of release N+1.</a:t>
            </a:r>
          </a:p>
          <a:p>
            <a:r>
              <a:rPr lang="en-US" altLang="zh-CN" sz="1800" dirty="0"/>
              <a:t>Rel-19 is the second release of 5G- </a:t>
            </a:r>
            <a:r>
              <a:rPr lang="en-US" altLang="zh-CN" sz="1800" dirty="0" smtClean="0"/>
              <a:t>Advanced. Rel-19 should contain </a:t>
            </a:r>
            <a:r>
              <a:rPr lang="en-US" altLang="zh-CN" sz="1800" dirty="0"/>
              <a:t>significant features to promise 5G – Advanced. </a:t>
            </a:r>
          </a:p>
          <a:p>
            <a:r>
              <a:rPr lang="en-US" altLang="zh-CN" sz="1800" dirty="0"/>
              <a:t>SA1 has been discussing and developing the Rel-19 requirements on </a:t>
            </a:r>
            <a:r>
              <a:rPr lang="en-US" altLang="zh-CN" sz="1800" dirty="0" smtClean="0"/>
              <a:t>the new business area </a:t>
            </a:r>
            <a:r>
              <a:rPr lang="en-US" altLang="zh-CN" sz="1800" dirty="0"/>
              <a:t>(e.g. Ambient IoT, Integrated communication and Sensing etc.). We also foresee some </a:t>
            </a:r>
            <a:r>
              <a:rPr lang="en-US" altLang="zh-CN" sz="1800" dirty="0" smtClean="0"/>
              <a:t>enhancement </a:t>
            </a:r>
            <a:r>
              <a:rPr lang="en-US" altLang="zh-CN" sz="1800" dirty="0"/>
              <a:t>will be needed based on Rel-18 areas (XRM, TSC related etc.)</a:t>
            </a:r>
          </a:p>
          <a:p>
            <a:r>
              <a:rPr lang="en-US" altLang="zh-CN" sz="1800" dirty="0"/>
              <a:t>From SA2’s experience, it </a:t>
            </a:r>
            <a:r>
              <a:rPr lang="en-US" altLang="zh-CN" sz="1800" dirty="0" smtClean="0"/>
              <a:t>used </a:t>
            </a:r>
            <a:r>
              <a:rPr lang="en-US" altLang="zh-CN" sz="1800" dirty="0"/>
              <a:t>18 months </a:t>
            </a:r>
            <a:r>
              <a:rPr lang="en-US" altLang="zh-CN" sz="1800" smtClean="0"/>
              <a:t>in total for </a:t>
            </a:r>
            <a:r>
              <a:rPr lang="en-US" altLang="zh-CN" sz="1800" dirty="0"/>
              <a:t>the real technical Rel-18 work since all the SIDs were approved. Although we agreed Rel-19 should reduce the overall number of SIDs, the big items will still need reasonable number of meetings to be concluded and specified. </a:t>
            </a:r>
            <a:endParaRPr lang="en-US" altLang="zh-CN" sz="1800" dirty="0" smtClean="0"/>
          </a:p>
          <a:p>
            <a:r>
              <a:rPr lang="en-US" altLang="zh-CN" sz="1800" dirty="0" smtClean="0"/>
              <a:t>We have agreed that SA will have first batch of approved Rel-19 items in 2023-09 which allow SA2 to start Rel-19 work in 2023-Q4,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thus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stage2 of Rel-19 should last until at least end of 2024. </a:t>
            </a:r>
          </a:p>
          <a:p>
            <a:r>
              <a:rPr lang="en-US" altLang="zh-CN" sz="1800" dirty="0" smtClean="0"/>
              <a:t>Keep </a:t>
            </a:r>
            <a:r>
              <a:rPr lang="en-US" altLang="zh-CN" sz="1800" dirty="0"/>
              <a:t>9 month gap between stage2 free and stage3 freeze, Additional quarter is needed to freeze ASN.1 after stage3 freeze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28073242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A54F81-62CF-45E4-9D4E-CCD328F36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of Rel-19 Timeline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80C3A20-6094-44D8-BE1A-60715F9C1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76" y="2063369"/>
            <a:ext cx="11012424" cy="1923415"/>
          </a:xfrm>
        </p:spPr>
        <p:txBody>
          <a:bodyPr/>
          <a:lstStyle/>
          <a:p>
            <a:r>
              <a:rPr lang="en-US" dirty="0"/>
              <a:t>We propose the following timeline as the minimum duration for Rel-19.</a:t>
            </a:r>
            <a:endParaRPr lang="en-US" altLang="zh-CN" dirty="0"/>
          </a:p>
          <a:p>
            <a:pPr lvl="1"/>
            <a:r>
              <a:rPr lang="en-US" altLang="zh-CN" dirty="0"/>
              <a:t>Stage1 freeze: Dec 2023</a:t>
            </a:r>
          </a:p>
          <a:p>
            <a:pPr lvl="1"/>
            <a:r>
              <a:rPr lang="en-US" altLang="zh-CN" dirty="0"/>
              <a:t>Stage2 freeze: Dec 2024</a:t>
            </a:r>
          </a:p>
          <a:p>
            <a:pPr lvl="1"/>
            <a:r>
              <a:rPr lang="en-US" altLang="zh-CN" dirty="0"/>
              <a:t>Stage3 freeze: Sep 2025</a:t>
            </a:r>
          </a:p>
          <a:p>
            <a:pPr lvl="1"/>
            <a:r>
              <a:rPr lang="en-US" altLang="zh-CN" dirty="0"/>
              <a:t>ASN.1 Freeze: Dec 2025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99416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B57AA3-AD61-452E-B71A-62773FCE4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28" y="383413"/>
            <a:ext cx="10515600" cy="1325563"/>
          </a:xfrm>
        </p:spPr>
        <p:txBody>
          <a:bodyPr/>
          <a:lstStyle/>
          <a:p>
            <a:r>
              <a:rPr lang="en-US" altLang="zh-CN" dirty="0"/>
              <a:t>Reference </a:t>
            </a:r>
            <a:r>
              <a:rPr lang="en-US" altLang="zh-CN"/>
              <a:t>(</a:t>
            </a:r>
            <a:r>
              <a:rPr lang="en-US" altLang="zh-CN" smtClean="0"/>
              <a:t>RP-223528)</a:t>
            </a:r>
            <a:endParaRPr lang="zh-CN" alt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A06EC85-3125-4530-AA84-6CA73ABD42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2763"/>
            <a:ext cx="9264072" cy="3583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09916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280d8efa-eff2-4910-88d2-79ca146720c4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5737</TotalTime>
  <Words>363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Timeline</vt:lpstr>
      <vt:lpstr>Background</vt:lpstr>
      <vt:lpstr>Consideration for Rel-19 Timeline</vt:lpstr>
      <vt:lpstr>Proposal of Rel-19 Timeline</vt:lpstr>
      <vt:lpstr>PowerPoint Presentation</vt:lpstr>
      <vt:lpstr>Reference (RP-223528)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636</cp:revision>
  <dcterms:created xsi:type="dcterms:W3CDTF">2010-02-05T13:52:04Z</dcterms:created>
  <dcterms:modified xsi:type="dcterms:W3CDTF">2023-03-15T13:20:39Z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(3)ucF3vTxw6HkPpoeQjtsKTBvZW8gExEptqRsQ7ov/HohptQleyKXxl4iAk8jdiv12/F39kwx+
rk5j3LDjFlywYfl1WivYmJwmpGhXaFIWHYA+w0XD0VK/L0HgAM9RMmd0VMHpAfwSij/P2Gry
zcg4tFXPDzP5ExsEOxddcqFwul80P5meoWBeKQz8ydR8uaQsFIT3VP3bNqP2JI9mzBL+9/kp
m/+3LirnKGmJRHcDJ1</vt:lpwstr>
  </property>
  <property fmtid="{D5CDD505-2E9C-101B-9397-08002B2CF9AE}" pid="4" name="_2015_ms_pID_7253431">
    <vt:lpwstr>Q1WuQdFxZZ3y/YuYt5O2eS0JSiZD5ojI92xflREWUf0wuuyzNIi08M
qPjRvOx7ONhPCXjYYaGTUI1ZN+eQFUv2ObF4LRcYD4BhKH9qRrIyM05EPqk8PHrS3pO9+Ckb
O/l/5vOzMwL5RE26vCU7E4vi0U4Z8gbpKFhaiTZAHxb4bNiptn+o2YSrIhSvh5cjVeQnibjd
WXWFcAPwV594lmHp/eEW/DU+/9ZuBWDbZVEU</vt:lpwstr>
  </property>
  <property fmtid="{D5CDD505-2E9C-101B-9397-08002B2CF9AE}" pid="5" name="_2015_ms_pID_7253432">
    <vt:lpwstr>8g==</vt:lpwstr>
  </property>
</Properties>
</file>